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9" r:id="rId4"/>
    <p:sldId id="260" r:id="rId5"/>
    <p:sldId id="261" r:id="rId6"/>
    <p:sldId id="267" r:id="rId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045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3232"/>
    <a:srgbClr val="F0D6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EA47194-DD77-478A-9BF6-C63139B08104}">
  <a:tblStyle styleId="{1EA47194-DD77-478A-9BF6-C63139B0810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140"/>
      </p:cViewPr>
      <p:guideLst>
        <p:guide orient="horz" pos="304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50" d="100"/>
          <a:sy n="150" d="100"/>
        </p:scale>
        <p:origin x="2472" y="-10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F8E8E"/>
              </a:buClr>
              <a:buSzPts val="2400"/>
              <a:buNone/>
              <a:defRPr sz="2400">
                <a:solidFill>
                  <a:srgbClr val="8F8E8E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2000"/>
              <a:buNone/>
              <a:defRPr sz="2000">
                <a:solidFill>
                  <a:srgbClr val="8F8E8E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1800"/>
              <a:buNone/>
              <a:defRPr sz="1800">
                <a:solidFill>
                  <a:srgbClr val="8F8E8E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1600"/>
              <a:buNone/>
              <a:defRPr sz="1600">
                <a:solidFill>
                  <a:srgbClr val="8F8E8E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1600"/>
              <a:buNone/>
              <a:defRPr sz="1600">
                <a:solidFill>
                  <a:srgbClr val="8F8E8E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1600"/>
              <a:buNone/>
              <a:defRPr sz="1600">
                <a:solidFill>
                  <a:srgbClr val="8F8E8E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1600"/>
              <a:buNone/>
              <a:defRPr sz="1600">
                <a:solidFill>
                  <a:srgbClr val="8F8E8E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1600"/>
              <a:buNone/>
              <a:defRPr sz="1600">
                <a:solidFill>
                  <a:srgbClr val="8F8E8E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1600"/>
              <a:buNone/>
              <a:defRPr sz="1600">
                <a:solidFill>
                  <a:srgbClr val="8F8E8E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F8E8E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F8E8E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F8E8E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F8E8E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F8E8E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F8E8E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F8E8E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F8E8E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F8E8E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F8E8E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F8E8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3CF5A7E4-29A4-4091-ABD1-DE2C3C25C2EC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0D6B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5" name="Google Shape;85;p13"/>
          <p:cNvSpPr txBox="1"/>
          <p:nvPr/>
        </p:nvSpPr>
        <p:spPr>
          <a:xfrm>
            <a:off x="3940099" y="593338"/>
            <a:ext cx="4278605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i="0" u="none" strike="noStrike" cap="none" dirty="0">
                <a:solidFill>
                  <a:srgbClr val="383232"/>
                </a:solidFill>
                <a:latin typeface="Consolas" panose="020B0609020204030204" pitchFamily="49" charset="0"/>
                <a:sym typeface="Arial"/>
              </a:rPr>
              <a:t>WAFLEX</a:t>
            </a:r>
            <a:endParaRPr sz="8000" b="1" i="0" u="none" strike="noStrike" cap="none" dirty="0">
              <a:solidFill>
                <a:srgbClr val="383232"/>
              </a:solidFill>
              <a:latin typeface="Consolas" panose="020B0609020204030204" pitchFamily="49" charset="0"/>
              <a:sym typeface="Arial"/>
            </a:endParaRPr>
          </a:p>
        </p:txBody>
      </p:sp>
      <p:sp>
        <p:nvSpPr>
          <p:cNvPr id="86" name="Google Shape;86;p13"/>
          <p:cNvSpPr/>
          <p:nvPr/>
        </p:nvSpPr>
        <p:spPr>
          <a:xfrm>
            <a:off x="2763520" y="701040"/>
            <a:ext cx="6695440" cy="1107996"/>
          </a:xfrm>
          <a:prstGeom prst="bracketPair">
            <a:avLst/>
          </a:prstGeom>
          <a:noFill/>
          <a:ln w="9525" cap="flat" cmpd="sng">
            <a:solidFill>
              <a:srgbClr val="554B4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7" name="Google Shape;87;p13"/>
          <p:cNvCxnSpPr/>
          <p:nvPr/>
        </p:nvCxnSpPr>
        <p:spPr>
          <a:xfrm>
            <a:off x="4488343" y="6014720"/>
            <a:ext cx="3200400" cy="0"/>
          </a:xfrm>
          <a:prstGeom prst="straightConnector1">
            <a:avLst/>
          </a:prstGeom>
          <a:noFill/>
          <a:ln w="9525" cap="flat" cmpd="sng">
            <a:solidFill>
              <a:srgbClr val="554B4B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5387C8F-75BB-459A-BE98-0416C844E821}"/>
              </a:ext>
            </a:extLst>
          </p:cNvPr>
          <p:cNvSpPr txBox="1"/>
          <p:nvPr/>
        </p:nvSpPr>
        <p:spPr>
          <a:xfrm>
            <a:off x="4155540" y="5115832"/>
            <a:ext cx="38477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rgbClr val="383232"/>
                </a:solidFill>
              </a:rPr>
              <a:t>1</a:t>
            </a:r>
            <a:r>
              <a:rPr lang="ko-KR" altLang="en-US" sz="4800" b="1" dirty="0">
                <a:solidFill>
                  <a:srgbClr val="383232"/>
                </a:solidFill>
              </a:rPr>
              <a:t>조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/>
          <p:nvPr/>
        </p:nvSpPr>
        <p:spPr>
          <a:xfrm>
            <a:off x="833120" y="0"/>
            <a:ext cx="1320800" cy="130048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4"/>
          <p:cNvSpPr/>
          <p:nvPr/>
        </p:nvSpPr>
        <p:spPr>
          <a:xfrm>
            <a:off x="833120" y="6532880"/>
            <a:ext cx="1320800" cy="325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2260990" y="96242"/>
            <a:ext cx="3487301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454444"/>
                </a:solidFill>
                <a:latin typeface="Arial"/>
                <a:ea typeface="Arial"/>
                <a:cs typeface="Arial"/>
                <a:sym typeface="Arial"/>
              </a:rPr>
              <a:t>Table of Contents</a:t>
            </a:r>
            <a:endParaRPr sz="2000">
              <a:solidFill>
                <a:srgbClr val="4544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2260990" y="592594"/>
            <a:ext cx="1271502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454444"/>
                </a:solidFill>
                <a:latin typeface="Arial"/>
                <a:ea typeface="Arial"/>
                <a:cs typeface="Arial"/>
                <a:sym typeface="Arial"/>
              </a:rPr>
              <a:t>목차</a:t>
            </a:r>
            <a:endParaRPr/>
          </a:p>
        </p:txBody>
      </p:sp>
      <p:grpSp>
        <p:nvGrpSpPr>
          <p:cNvPr id="96" name="Google Shape;96;p14"/>
          <p:cNvGrpSpPr/>
          <p:nvPr/>
        </p:nvGrpSpPr>
        <p:grpSpPr>
          <a:xfrm>
            <a:off x="1493520" y="2153277"/>
            <a:ext cx="4970800" cy="652872"/>
            <a:chOff x="1493520" y="2052320"/>
            <a:chExt cx="4970800" cy="262669"/>
          </a:xfrm>
        </p:grpSpPr>
        <p:sp>
          <p:nvSpPr>
            <p:cNvPr id="97" name="Google Shape;97;p14"/>
            <p:cNvSpPr txBox="1"/>
            <p:nvPr/>
          </p:nvSpPr>
          <p:spPr>
            <a:xfrm>
              <a:off x="2260990" y="2052320"/>
              <a:ext cx="4203330" cy="2600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3600" b="1" dirty="0">
                  <a:solidFill>
                    <a:srgbClr val="554B4B"/>
                  </a:solidFill>
                  <a:latin typeface="Arial"/>
                  <a:ea typeface="Arial"/>
                  <a:cs typeface="Arial"/>
                  <a:sym typeface="Arial"/>
                </a:rPr>
                <a:t>프로젝트 개요</a:t>
              </a:r>
              <a:endParaRPr sz="3600" b="1" dirty="0">
                <a:solidFill>
                  <a:srgbClr val="554B4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4"/>
            <p:cNvSpPr txBox="1"/>
            <p:nvPr/>
          </p:nvSpPr>
          <p:spPr>
            <a:xfrm>
              <a:off x="1493520" y="2129264"/>
              <a:ext cx="782320" cy="185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001</a:t>
              </a:r>
              <a:endPara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" name="Google Shape;99;p14"/>
          <p:cNvGrpSpPr/>
          <p:nvPr/>
        </p:nvGrpSpPr>
        <p:grpSpPr>
          <a:xfrm>
            <a:off x="1493520" y="3451396"/>
            <a:ext cx="4970800" cy="652870"/>
            <a:chOff x="1493520" y="2052320"/>
            <a:chExt cx="4970800" cy="262668"/>
          </a:xfrm>
        </p:grpSpPr>
        <p:sp>
          <p:nvSpPr>
            <p:cNvPr id="100" name="Google Shape;100;p14"/>
            <p:cNvSpPr txBox="1"/>
            <p:nvPr/>
          </p:nvSpPr>
          <p:spPr>
            <a:xfrm>
              <a:off x="2260990" y="2052320"/>
              <a:ext cx="4203330" cy="2600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r>
                <a:rPr lang="ko-KR" altLang="en-US" sz="3600" b="1" dirty="0">
                  <a:solidFill>
                    <a:srgbClr val="554B4B"/>
                  </a:solidFill>
                </a:rPr>
                <a:t>프로젝트 내용</a:t>
              </a:r>
              <a:endParaRPr lang="ko-KR" altLang="en-US" sz="3600" b="1" dirty="0">
                <a:solidFill>
                  <a:srgbClr val="554B4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4"/>
            <p:cNvSpPr txBox="1"/>
            <p:nvPr/>
          </p:nvSpPr>
          <p:spPr>
            <a:xfrm>
              <a:off x="1493520" y="2129264"/>
              <a:ext cx="782320" cy="1857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002</a:t>
              </a:r>
              <a:endPara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" name="Google Shape;102;p14"/>
          <p:cNvGrpSpPr/>
          <p:nvPr/>
        </p:nvGrpSpPr>
        <p:grpSpPr>
          <a:xfrm>
            <a:off x="1493520" y="4815088"/>
            <a:ext cx="4970800" cy="652872"/>
            <a:chOff x="1493520" y="2052320"/>
            <a:chExt cx="4970800" cy="262669"/>
          </a:xfrm>
        </p:grpSpPr>
        <p:sp>
          <p:nvSpPr>
            <p:cNvPr id="103" name="Google Shape;103;p14"/>
            <p:cNvSpPr txBox="1"/>
            <p:nvPr/>
          </p:nvSpPr>
          <p:spPr>
            <a:xfrm>
              <a:off x="2260990" y="2052320"/>
              <a:ext cx="4203330" cy="2600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3600" b="1" dirty="0">
                  <a:solidFill>
                    <a:srgbClr val="554B4B"/>
                  </a:solidFill>
                  <a:latin typeface="Arial"/>
                  <a:ea typeface="Arial"/>
                  <a:cs typeface="Arial"/>
                  <a:sym typeface="Arial"/>
                </a:rPr>
                <a:t>주요기능</a:t>
              </a:r>
              <a:endParaRPr sz="3600" b="1" dirty="0">
                <a:solidFill>
                  <a:srgbClr val="554B4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4"/>
            <p:cNvSpPr txBox="1"/>
            <p:nvPr/>
          </p:nvSpPr>
          <p:spPr>
            <a:xfrm>
              <a:off x="1493520" y="2129264"/>
              <a:ext cx="782320" cy="1857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003</a:t>
              </a:r>
              <a:endPara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8" name="Google Shape;108;p14" descr="컵, 테이블, 실내, 앉아있는이(가) 표시된 사진&#10;&#10;자동 생성된 설명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17731" y="0"/>
            <a:ext cx="457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6"/>
          <p:cNvSpPr txBox="1"/>
          <p:nvPr/>
        </p:nvSpPr>
        <p:spPr>
          <a:xfrm>
            <a:off x="1732670" y="136882"/>
            <a:ext cx="330122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454444"/>
                </a:solidFill>
                <a:latin typeface="Arial"/>
                <a:ea typeface="Arial"/>
                <a:cs typeface="Arial"/>
                <a:sym typeface="Arial"/>
              </a:rPr>
              <a:t>프로젝트 개요</a:t>
            </a:r>
            <a:endParaRPr sz="2000" dirty="0">
              <a:solidFill>
                <a:srgbClr val="4544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6"/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" name="Google Shape;125;p16"/>
          <p:cNvGrpSpPr/>
          <p:nvPr/>
        </p:nvGrpSpPr>
        <p:grpSpPr>
          <a:xfrm>
            <a:off x="523240" y="1361440"/>
            <a:ext cx="11145521" cy="3469953"/>
            <a:chOff x="497840" y="1920240"/>
            <a:chExt cx="11944048" cy="3718560"/>
          </a:xfrm>
        </p:grpSpPr>
        <p:sp>
          <p:nvSpPr>
            <p:cNvPr id="126" name="Google Shape;126;p16"/>
            <p:cNvSpPr/>
            <p:nvPr/>
          </p:nvSpPr>
          <p:spPr>
            <a:xfrm>
              <a:off x="497840" y="1920240"/>
              <a:ext cx="3718560" cy="3718560"/>
            </a:xfrm>
            <a:prstGeom prst="ellipse">
              <a:avLst/>
            </a:prstGeom>
            <a:solidFill>
              <a:srgbClr val="F1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800" dirty="0">
                  <a:solidFill>
                    <a:srgbClr val="383232"/>
                  </a:solidFill>
                </a:rPr>
                <a:t>영화사업</a:t>
              </a:r>
              <a:endParaRPr lang="en-US" altLang="ko-KR" sz="1800" dirty="0">
                <a:solidFill>
                  <a:srgbClr val="383232"/>
                </a:solidFill>
              </a:endParaRPr>
            </a:p>
          </p:txBody>
        </p:sp>
        <p:sp>
          <p:nvSpPr>
            <p:cNvPr id="127" name="Google Shape;127;p16"/>
            <p:cNvSpPr/>
            <p:nvPr/>
          </p:nvSpPr>
          <p:spPr>
            <a:xfrm>
              <a:off x="4610584" y="1920240"/>
              <a:ext cx="3718560" cy="3718560"/>
            </a:xfrm>
            <a:prstGeom prst="ellipse">
              <a:avLst/>
            </a:prstGeom>
            <a:solidFill>
              <a:srgbClr val="F1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800" dirty="0" err="1">
                  <a:solidFill>
                    <a:srgbClr val="383232"/>
                  </a:solidFill>
                </a:rPr>
                <a:t>머신러닝</a:t>
              </a:r>
              <a:r>
                <a:rPr lang="ko-KR" altLang="en-US" sz="1800" dirty="0">
                  <a:solidFill>
                    <a:srgbClr val="383232"/>
                  </a:solidFill>
                </a:rPr>
                <a:t> 기능을</a:t>
              </a:r>
              <a:endParaRPr lang="en-US" altLang="ko-KR" sz="1800" dirty="0">
                <a:solidFill>
                  <a:srgbClr val="383232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altLang="ko-KR" sz="1800" dirty="0">
                <a:solidFill>
                  <a:srgbClr val="383232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800" dirty="0">
                  <a:solidFill>
                    <a:srgbClr val="383232"/>
                  </a:solidFill>
                </a:rPr>
                <a:t>활용해 영화정보 제공</a:t>
              </a:r>
              <a:endParaRPr lang="en-US" altLang="ko-KR" sz="1800" dirty="0">
                <a:solidFill>
                  <a:srgbClr val="383232"/>
                </a:solidFill>
              </a:endParaRPr>
            </a:p>
          </p:txBody>
        </p:sp>
        <p:sp>
          <p:nvSpPr>
            <p:cNvPr id="128" name="Google Shape;128;p16"/>
            <p:cNvSpPr/>
            <p:nvPr/>
          </p:nvSpPr>
          <p:spPr>
            <a:xfrm>
              <a:off x="8723328" y="1920240"/>
              <a:ext cx="3718560" cy="3718560"/>
            </a:xfrm>
            <a:prstGeom prst="ellipse">
              <a:avLst/>
            </a:prstGeom>
            <a:solidFill>
              <a:srgbClr val="F1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800" dirty="0">
                  <a:solidFill>
                    <a:srgbClr val="383232"/>
                  </a:solidFill>
                </a:rPr>
                <a:t>맞춤형 영화추천</a:t>
              </a:r>
              <a:endParaRPr lang="en-US" altLang="ko-KR" sz="1800" dirty="0">
                <a:solidFill>
                  <a:srgbClr val="383232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dirty="0">
                <a:solidFill>
                  <a:srgbClr val="383232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800" dirty="0">
                  <a:solidFill>
                    <a:srgbClr val="383232"/>
                  </a:solidFill>
                  <a:latin typeface="Arial"/>
                  <a:ea typeface="Arial"/>
                  <a:cs typeface="Arial"/>
                  <a:sym typeface="Arial"/>
                </a:rPr>
                <a:t>사이트를 만들고</a:t>
              </a:r>
              <a:endParaRPr lang="en-US" altLang="ko-KR" sz="1800" dirty="0">
                <a:solidFill>
                  <a:srgbClr val="383232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dirty="0">
                <a:solidFill>
                  <a:srgbClr val="383232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800" dirty="0">
                  <a:solidFill>
                    <a:srgbClr val="383232"/>
                  </a:solidFill>
                  <a:latin typeface="Arial"/>
                  <a:ea typeface="Arial"/>
                  <a:cs typeface="Arial"/>
                  <a:sym typeface="Arial"/>
                </a:rPr>
                <a:t>이를 통해 </a:t>
              </a:r>
              <a:r>
                <a:rPr lang="ko-KR" altLang="en-US" sz="1800" dirty="0">
                  <a:solidFill>
                    <a:srgbClr val="383232"/>
                  </a:solidFill>
                </a:rPr>
                <a:t>삶</a:t>
              </a:r>
              <a:r>
                <a:rPr lang="ko-KR" altLang="en-US" sz="1800" dirty="0">
                  <a:solidFill>
                    <a:srgbClr val="383232"/>
                  </a:solidFill>
                  <a:latin typeface="Arial"/>
                  <a:ea typeface="Arial"/>
                  <a:cs typeface="Arial"/>
                  <a:sym typeface="Arial"/>
                </a:rPr>
                <a:t>의 질</a:t>
              </a:r>
              <a:endParaRPr lang="en-US" altLang="ko-KR" sz="1800" dirty="0">
                <a:solidFill>
                  <a:srgbClr val="383232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altLang="ko-KR" sz="1800" dirty="0">
                <a:solidFill>
                  <a:srgbClr val="383232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800" dirty="0">
                  <a:solidFill>
                    <a:srgbClr val="383232"/>
                  </a:solidFill>
                  <a:latin typeface="Arial"/>
                  <a:ea typeface="Arial"/>
                  <a:cs typeface="Arial"/>
                  <a:sym typeface="Arial"/>
                </a:rPr>
                <a:t>향상에 기여 </a:t>
              </a:r>
              <a:endParaRPr lang="en-US" altLang="ko-KR" sz="1800" dirty="0">
                <a:solidFill>
                  <a:srgbClr val="38323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9" name="Google Shape;129;p16"/>
          <p:cNvSpPr txBox="1"/>
          <p:nvPr/>
        </p:nvSpPr>
        <p:spPr>
          <a:xfrm>
            <a:off x="8251249" y="5066126"/>
            <a:ext cx="342292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454444"/>
                </a:solidFill>
                <a:latin typeface="Arial"/>
                <a:ea typeface="Arial"/>
                <a:cs typeface="Arial"/>
                <a:sym typeface="Arial"/>
              </a:rPr>
              <a:t>개발목표</a:t>
            </a:r>
            <a:endParaRPr sz="2000" b="1" dirty="0">
              <a:solidFill>
                <a:srgbClr val="4544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6"/>
          <p:cNvSpPr txBox="1"/>
          <p:nvPr/>
        </p:nvSpPr>
        <p:spPr>
          <a:xfrm>
            <a:off x="678342" y="5123072"/>
            <a:ext cx="342292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454444"/>
                </a:solidFill>
                <a:latin typeface="Arial"/>
                <a:ea typeface="Arial"/>
                <a:cs typeface="Arial"/>
                <a:sym typeface="Arial"/>
              </a:rPr>
              <a:t>활용분야</a:t>
            </a:r>
            <a:endParaRPr sz="2000" b="1" dirty="0">
              <a:solidFill>
                <a:srgbClr val="4544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6"/>
          <p:cNvSpPr txBox="1"/>
          <p:nvPr/>
        </p:nvSpPr>
        <p:spPr>
          <a:xfrm>
            <a:off x="4475201" y="5123072"/>
            <a:ext cx="342292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solidFill>
                  <a:srgbClr val="454444"/>
                </a:solidFill>
                <a:latin typeface="Arial"/>
                <a:ea typeface="Arial"/>
                <a:cs typeface="Arial"/>
                <a:sym typeface="Arial"/>
              </a:rPr>
              <a:t>선정이유</a:t>
            </a:r>
            <a:endParaRPr sz="2000" b="1" dirty="0">
              <a:solidFill>
                <a:srgbClr val="45444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7"/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7"/>
          <p:cNvSpPr txBox="1"/>
          <p:nvPr/>
        </p:nvSpPr>
        <p:spPr>
          <a:xfrm>
            <a:off x="1732670" y="136882"/>
            <a:ext cx="330122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454444"/>
                </a:solidFill>
                <a:latin typeface="Arial"/>
                <a:ea typeface="Arial"/>
                <a:cs typeface="Arial"/>
                <a:sym typeface="Arial"/>
              </a:rPr>
              <a:t>프로젝트 내용</a:t>
            </a:r>
            <a:endParaRPr sz="2000" dirty="0">
              <a:solidFill>
                <a:srgbClr val="4544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7"/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7"/>
          <p:cNvSpPr/>
          <p:nvPr/>
        </p:nvSpPr>
        <p:spPr>
          <a:xfrm>
            <a:off x="7469901" y="1121487"/>
            <a:ext cx="2241629" cy="1205177"/>
          </a:xfrm>
          <a:custGeom>
            <a:avLst/>
            <a:gdLst/>
            <a:ahLst/>
            <a:cxnLst/>
            <a:rect l="l" t="t" r="r" b="b"/>
            <a:pathLst>
              <a:path w="2241629" h="1205177" extrusionOk="0">
                <a:moveTo>
                  <a:pt x="0" y="0"/>
                </a:moveTo>
                <a:lnTo>
                  <a:pt x="2241629" y="0"/>
                </a:lnTo>
                <a:lnTo>
                  <a:pt x="2241629" y="1205177"/>
                </a:lnTo>
                <a:lnTo>
                  <a:pt x="0" y="120517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137150" tIns="137150" rIns="137150" bIns="13715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sz="3600">
              <a:solidFill>
                <a:srgbClr val="39363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7"/>
          <p:cNvSpPr/>
          <p:nvPr/>
        </p:nvSpPr>
        <p:spPr>
          <a:xfrm>
            <a:off x="2480468" y="2826410"/>
            <a:ext cx="2169318" cy="1205177"/>
          </a:xfrm>
          <a:custGeom>
            <a:avLst/>
            <a:gdLst/>
            <a:ahLst/>
            <a:cxnLst/>
            <a:rect l="l" t="t" r="r" b="b"/>
            <a:pathLst>
              <a:path w="2169318" h="1205177" extrusionOk="0">
                <a:moveTo>
                  <a:pt x="0" y="0"/>
                </a:moveTo>
                <a:lnTo>
                  <a:pt x="2169318" y="0"/>
                </a:lnTo>
                <a:lnTo>
                  <a:pt x="2169318" y="1205177"/>
                </a:lnTo>
                <a:lnTo>
                  <a:pt x="0" y="120517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137150" tIns="137150" rIns="137150" bIns="13715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sz="3600">
              <a:solidFill>
                <a:srgbClr val="39363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" name="Google Shape;142;p17"/>
          <p:cNvGrpSpPr/>
          <p:nvPr/>
        </p:nvGrpSpPr>
        <p:grpSpPr>
          <a:xfrm>
            <a:off x="645693" y="2326664"/>
            <a:ext cx="3669550" cy="3694353"/>
            <a:chOff x="1131097" y="1121487"/>
            <a:chExt cx="3669550" cy="3694353"/>
          </a:xfrm>
        </p:grpSpPr>
        <p:sp>
          <p:nvSpPr>
            <p:cNvPr id="143" name="Google Shape;143;p17"/>
            <p:cNvSpPr/>
            <p:nvPr/>
          </p:nvSpPr>
          <p:spPr>
            <a:xfrm>
              <a:off x="1131097" y="2326664"/>
              <a:ext cx="1404489" cy="2489176"/>
            </a:xfrm>
            <a:prstGeom prst="triangle">
              <a:avLst>
                <a:gd name="adj" fmla="val 50000"/>
              </a:avLst>
            </a:prstGeom>
            <a:solidFill>
              <a:srgbClr val="D5C4C4">
                <a:alpha val="8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7"/>
            <p:cNvSpPr/>
            <p:nvPr/>
          </p:nvSpPr>
          <p:spPr>
            <a:xfrm>
              <a:off x="1743821" y="1121487"/>
              <a:ext cx="2320179" cy="3694353"/>
            </a:xfrm>
            <a:prstGeom prst="triangle">
              <a:avLst>
                <a:gd name="adj" fmla="val 50000"/>
              </a:avLst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7"/>
            <p:cNvSpPr/>
            <p:nvPr/>
          </p:nvSpPr>
          <p:spPr>
            <a:xfrm>
              <a:off x="3054771" y="3159760"/>
              <a:ext cx="1745876" cy="1656080"/>
            </a:xfrm>
            <a:prstGeom prst="triangle">
              <a:avLst>
                <a:gd name="adj" fmla="val 50000"/>
              </a:avLst>
            </a:prstGeom>
            <a:solidFill>
              <a:srgbClr val="EFDBC7">
                <a:alpha val="8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" name="Google Shape;146;p17"/>
          <p:cNvSpPr txBox="1"/>
          <p:nvPr/>
        </p:nvSpPr>
        <p:spPr>
          <a:xfrm>
            <a:off x="4649786" y="1535813"/>
            <a:ext cx="6780214" cy="3139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454444"/>
                </a:solidFill>
              </a:rPr>
              <a:t>&lt;</a:t>
            </a:r>
            <a:r>
              <a:rPr lang="ko-KR" altLang="en-US" sz="1800" dirty="0">
                <a:solidFill>
                  <a:srgbClr val="454444"/>
                </a:solidFill>
              </a:rPr>
              <a:t>회원</a:t>
            </a:r>
            <a:r>
              <a:rPr lang="en-US" altLang="ko-KR" sz="1800" dirty="0">
                <a:solidFill>
                  <a:srgbClr val="454444"/>
                </a:solidFill>
              </a:rPr>
              <a:t>&gt;</a:t>
            </a:r>
            <a:endParaRPr lang="en-US" altLang="ko-KR" sz="1800" dirty="0">
              <a:solidFill>
                <a:srgbClr val="45444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454444"/>
                </a:solidFill>
                <a:latin typeface="Arial"/>
                <a:ea typeface="Arial"/>
                <a:cs typeface="Arial"/>
                <a:sym typeface="Arial"/>
              </a:rPr>
              <a:t> 가입 최초 회원이 원하는 정보를 입력하고 가입 후 </a:t>
            </a:r>
            <a:r>
              <a:rPr lang="ko-KR" altLang="en-US" sz="1800" dirty="0">
                <a:solidFill>
                  <a:srgbClr val="454444"/>
                </a:solidFill>
              </a:rPr>
              <a:t>원하는 정보를</a:t>
            </a:r>
            <a:endParaRPr lang="en-US" altLang="ko-KR" sz="1800" dirty="0">
              <a:solidFill>
                <a:srgbClr val="454444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454444"/>
                </a:solidFill>
              </a:rPr>
              <a:t>장르에 맞게 추천 받아 볼 수 있다</a:t>
            </a:r>
            <a:r>
              <a:rPr lang="en-US" altLang="ko-KR" sz="1800" dirty="0">
                <a:solidFill>
                  <a:srgbClr val="454444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454444"/>
                </a:solidFill>
              </a:rPr>
              <a:t> </a:t>
            </a:r>
            <a:r>
              <a:rPr lang="ko-KR" altLang="en-US" sz="1800" dirty="0">
                <a:solidFill>
                  <a:srgbClr val="454444"/>
                </a:solidFill>
              </a:rPr>
              <a:t>영화에 대한 평가를 부여할 수 있고 이를 데이터에 저장해 이 후</a:t>
            </a:r>
            <a:endParaRPr lang="en-US" altLang="ko-KR" sz="1800" dirty="0">
              <a:solidFill>
                <a:srgbClr val="454444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454444"/>
                </a:solidFill>
              </a:rPr>
              <a:t>평가가 높은 장르의 영화를 추가로 추천 받을 수 있다</a:t>
            </a:r>
            <a:r>
              <a:rPr lang="en-US" altLang="ko-KR" sz="1800" dirty="0">
                <a:solidFill>
                  <a:srgbClr val="454444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800" dirty="0">
              <a:solidFill>
                <a:srgbClr val="454444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454444"/>
                </a:solidFill>
              </a:rPr>
              <a:t>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454444"/>
                </a:solidFill>
              </a:rPr>
              <a:t>&lt;</a:t>
            </a:r>
            <a:r>
              <a:rPr lang="ko-KR" altLang="en-US" sz="1800" dirty="0">
                <a:solidFill>
                  <a:srgbClr val="454444"/>
                </a:solidFill>
              </a:rPr>
              <a:t>비회원</a:t>
            </a:r>
            <a:r>
              <a:rPr lang="en-US" altLang="ko-KR" sz="1800" dirty="0">
                <a:solidFill>
                  <a:srgbClr val="454444"/>
                </a:solidFill>
              </a:rPr>
              <a:t>&gt;</a:t>
            </a:r>
            <a:r>
              <a:rPr lang="ko-KR" altLang="en-US" sz="1800" dirty="0">
                <a:solidFill>
                  <a:srgbClr val="454444"/>
                </a:solidFill>
              </a:rPr>
              <a:t> </a:t>
            </a:r>
            <a:endParaRPr lang="en-US" altLang="ko-KR" sz="1800" dirty="0">
              <a:solidFill>
                <a:srgbClr val="454444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454444"/>
                </a:solidFill>
              </a:rPr>
              <a:t> </a:t>
            </a:r>
            <a:r>
              <a:rPr lang="ko-KR" altLang="en-US" sz="1800" dirty="0">
                <a:solidFill>
                  <a:srgbClr val="454444"/>
                </a:solidFill>
              </a:rPr>
              <a:t>회원들의 평가 데이터 기준 평균값의 영화를 기본적으로 추천</a:t>
            </a:r>
            <a:endParaRPr lang="en-US" altLang="ko-KR" sz="1800" dirty="0">
              <a:solidFill>
                <a:srgbClr val="454444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454444"/>
                </a:solidFill>
              </a:rPr>
              <a:t>받을 수 있다</a:t>
            </a:r>
            <a:r>
              <a:rPr lang="en-US" altLang="ko-KR" sz="1800" dirty="0">
                <a:solidFill>
                  <a:srgbClr val="454444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454444"/>
                </a:solidFill>
              </a:rPr>
              <a:t> </a:t>
            </a:r>
            <a:r>
              <a:rPr lang="ko-KR" altLang="en-US" sz="1800" dirty="0">
                <a:solidFill>
                  <a:srgbClr val="454444"/>
                </a:solidFill>
              </a:rPr>
              <a:t>회원가입 전까지 제한된 서비스만 제공받는 다</a:t>
            </a:r>
            <a:r>
              <a:rPr lang="en-US" altLang="ko-KR" sz="1800" dirty="0">
                <a:solidFill>
                  <a:srgbClr val="454444"/>
                </a:solidFill>
              </a:rPr>
              <a:t>.</a:t>
            </a:r>
          </a:p>
        </p:txBody>
      </p:sp>
      <p:sp>
        <p:nvSpPr>
          <p:cNvPr id="147" name="Google Shape;147;p17"/>
          <p:cNvSpPr/>
          <p:nvPr/>
        </p:nvSpPr>
        <p:spPr>
          <a:xfrm>
            <a:off x="4567917" y="933013"/>
            <a:ext cx="6978390" cy="4336442"/>
          </a:xfrm>
          <a:prstGeom prst="bracketPair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8"/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18"/>
          <p:cNvSpPr txBox="1"/>
          <p:nvPr/>
        </p:nvSpPr>
        <p:spPr>
          <a:xfrm>
            <a:off x="1732670" y="136882"/>
            <a:ext cx="330122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454444"/>
                </a:solidFill>
                <a:latin typeface="Arial"/>
                <a:ea typeface="Arial"/>
                <a:cs typeface="Arial"/>
                <a:sym typeface="Arial"/>
              </a:rPr>
              <a:t>주요기능</a:t>
            </a:r>
            <a:endParaRPr sz="2000" dirty="0">
              <a:solidFill>
                <a:srgbClr val="4544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126;p16">
            <a:extLst>
              <a:ext uri="{FF2B5EF4-FFF2-40B4-BE49-F238E27FC236}">
                <a16:creationId xmlns:a16="http://schemas.microsoft.com/office/drawing/2014/main" id="{A53BF412-E23B-421D-B410-2044E4F51C37}"/>
              </a:ext>
            </a:extLst>
          </p:cNvPr>
          <p:cNvSpPr/>
          <p:nvPr/>
        </p:nvSpPr>
        <p:spPr>
          <a:xfrm>
            <a:off x="416997" y="851286"/>
            <a:ext cx="2540000" cy="24539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solidFill>
                  <a:srgbClr val="383232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내 정보</a:t>
            </a:r>
            <a:endParaRPr lang="en-US" altLang="ko-KR" sz="2400" b="1" dirty="0">
              <a:solidFill>
                <a:srgbClr val="383232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39" name="Google Shape;126;p16">
            <a:extLst>
              <a:ext uri="{FF2B5EF4-FFF2-40B4-BE49-F238E27FC236}">
                <a16:creationId xmlns:a16="http://schemas.microsoft.com/office/drawing/2014/main" id="{2C5017AE-D148-40BA-B309-0BB017B8080D}"/>
              </a:ext>
            </a:extLst>
          </p:cNvPr>
          <p:cNvSpPr/>
          <p:nvPr/>
        </p:nvSpPr>
        <p:spPr>
          <a:xfrm>
            <a:off x="3424748" y="851285"/>
            <a:ext cx="2540000" cy="24539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solidFill>
                  <a:srgbClr val="383232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장르별 추천</a:t>
            </a:r>
            <a:endParaRPr lang="en-US" altLang="ko-KR" sz="2400" b="1" dirty="0">
              <a:solidFill>
                <a:srgbClr val="383232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40" name="Google Shape;126;p16">
            <a:extLst>
              <a:ext uri="{FF2B5EF4-FFF2-40B4-BE49-F238E27FC236}">
                <a16:creationId xmlns:a16="http://schemas.microsoft.com/office/drawing/2014/main" id="{5B21D5B2-7502-4306-8AB8-F9A12BA68D76}"/>
              </a:ext>
            </a:extLst>
          </p:cNvPr>
          <p:cNvSpPr/>
          <p:nvPr/>
        </p:nvSpPr>
        <p:spPr>
          <a:xfrm>
            <a:off x="6432499" y="851286"/>
            <a:ext cx="2540000" cy="24539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solidFill>
                  <a:srgbClr val="383232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내가 </a:t>
            </a:r>
            <a:r>
              <a:rPr lang="ko-KR" altLang="en-US" sz="2400" b="1" dirty="0" err="1">
                <a:solidFill>
                  <a:srgbClr val="383232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찜한</a:t>
            </a:r>
            <a:endParaRPr lang="en-US" altLang="ko-KR" sz="2400" b="1" dirty="0">
              <a:solidFill>
                <a:srgbClr val="383232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solidFill>
                  <a:srgbClr val="383232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콘텐츠</a:t>
            </a:r>
            <a:endParaRPr lang="en-US" altLang="ko-KR" sz="2400" b="1" dirty="0">
              <a:solidFill>
                <a:srgbClr val="383232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41" name="Google Shape;126;p16">
            <a:extLst>
              <a:ext uri="{FF2B5EF4-FFF2-40B4-BE49-F238E27FC236}">
                <a16:creationId xmlns:a16="http://schemas.microsoft.com/office/drawing/2014/main" id="{A3D0DD4B-3CB1-4D9F-94DF-EA5121FD1A5D}"/>
              </a:ext>
            </a:extLst>
          </p:cNvPr>
          <p:cNvSpPr/>
          <p:nvPr/>
        </p:nvSpPr>
        <p:spPr>
          <a:xfrm>
            <a:off x="9571502" y="851286"/>
            <a:ext cx="2540000" cy="24539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solidFill>
                  <a:srgbClr val="383232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이용권</a:t>
            </a:r>
            <a:endParaRPr lang="en-US" altLang="ko-KR" sz="2400" b="1" dirty="0">
              <a:solidFill>
                <a:srgbClr val="383232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42" name="Google Shape;126;p16">
            <a:extLst>
              <a:ext uri="{FF2B5EF4-FFF2-40B4-BE49-F238E27FC236}">
                <a16:creationId xmlns:a16="http://schemas.microsoft.com/office/drawing/2014/main" id="{679E0A33-1F8F-4E14-9841-88EA72D3844E}"/>
              </a:ext>
            </a:extLst>
          </p:cNvPr>
          <p:cNvSpPr/>
          <p:nvPr/>
        </p:nvSpPr>
        <p:spPr>
          <a:xfrm>
            <a:off x="1893961" y="3619531"/>
            <a:ext cx="2540000" cy="24539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solidFill>
                  <a:srgbClr val="383232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핫 콘텐츠</a:t>
            </a:r>
            <a:endParaRPr lang="en-US" altLang="ko-KR" sz="2400" b="1" dirty="0">
              <a:solidFill>
                <a:srgbClr val="383232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43" name="Google Shape;126;p16">
            <a:extLst>
              <a:ext uri="{FF2B5EF4-FFF2-40B4-BE49-F238E27FC236}">
                <a16:creationId xmlns:a16="http://schemas.microsoft.com/office/drawing/2014/main" id="{275CCA3B-D192-4ADD-8620-64E125080FF9}"/>
              </a:ext>
            </a:extLst>
          </p:cNvPr>
          <p:cNvSpPr/>
          <p:nvPr/>
        </p:nvSpPr>
        <p:spPr>
          <a:xfrm>
            <a:off x="5033895" y="3552762"/>
            <a:ext cx="2540000" cy="24539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solidFill>
                  <a:srgbClr val="383232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영화검색</a:t>
            </a:r>
            <a:endParaRPr lang="en-US" altLang="ko-KR" sz="2400" b="1" dirty="0">
              <a:solidFill>
                <a:srgbClr val="383232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44" name="Google Shape;126;p16">
            <a:extLst>
              <a:ext uri="{FF2B5EF4-FFF2-40B4-BE49-F238E27FC236}">
                <a16:creationId xmlns:a16="http://schemas.microsoft.com/office/drawing/2014/main" id="{C78BB425-BE21-4FFB-9A35-FFFEB6B7932A}"/>
              </a:ext>
            </a:extLst>
          </p:cNvPr>
          <p:cNvSpPr/>
          <p:nvPr/>
        </p:nvSpPr>
        <p:spPr>
          <a:xfrm>
            <a:off x="8173829" y="3429000"/>
            <a:ext cx="2540000" cy="245395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solidFill>
                  <a:srgbClr val="383232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영화평가</a:t>
            </a:r>
            <a:endParaRPr lang="en-US" altLang="ko-KR" sz="2400" b="1" dirty="0">
              <a:solidFill>
                <a:srgbClr val="383232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3" name="Google Shape;543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4" name="Google Shape;544;p24"/>
          <p:cNvGrpSpPr/>
          <p:nvPr/>
        </p:nvGrpSpPr>
        <p:grpSpPr>
          <a:xfrm>
            <a:off x="3509226" y="1052875"/>
            <a:ext cx="5173548" cy="4752249"/>
            <a:chOff x="3693160" y="1221831"/>
            <a:chExt cx="4805680" cy="4414338"/>
          </a:xfrm>
        </p:grpSpPr>
        <p:grpSp>
          <p:nvGrpSpPr>
            <p:cNvPr id="545" name="Google Shape;545;p24"/>
            <p:cNvGrpSpPr/>
            <p:nvPr/>
          </p:nvGrpSpPr>
          <p:grpSpPr>
            <a:xfrm>
              <a:off x="3693160" y="1221831"/>
              <a:ext cx="4805680" cy="4414338"/>
              <a:chOff x="3180080" y="477520"/>
              <a:chExt cx="6238240" cy="5730240"/>
            </a:xfrm>
          </p:grpSpPr>
          <p:sp>
            <p:nvSpPr>
              <p:cNvPr id="546" name="Google Shape;546;p24"/>
              <p:cNvSpPr/>
              <p:nvPr/>
            </p:nvSpPr>
            <p:spPr>
              <a:xfrm>
                <a:off x="3180080" y="650240"/>
                <a:ext cx="5557520" cy="5557520"/>
              </a:xfrm>
              <a:prstGeom prst="ellipse">
                <a:avLst/>
              </a:prstGeom>
              <a:solidFill>
                <a:schemeClr val="lt1">
                  <a:alpha val="20000"/>
                </a:scheme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547" name="Google Shape;547;p24"/>
              <p:cNvGrpSpPr/>
              <p:nvPr/>
            </p:nvGrpSpPr>
            <p:grpSpPr>
              <a:xfrm>
                <a:off x="3413760" y="477520"/>
                <a:ext cx="6004560" cy="5557520"/>
                <a:chOff x="3413760" y="477520"/>
                <a:chExt cx="6004560" cy="5557520"/>
              </a:xfrm>
            </p:grpSpPr>
            <p:sp>
              <p:nvSpPr>
                <p:cNvPr id="548" name="Google Shape;548;p24"/>
                <p:cNvSpPr/>
                <p:nvPr/>
              </p:nvSpPr>
              <p:spPr>
                <a:xfrm>
                  <a:off x="3860800" y="477520"/>
                  <a:ext cx="5557520" cy="5557520"/>
                </a:xfrm>
                <a:prstGeom prst="ellipse">
                  <a:avLst/>
                </a:prstGeom>
                <a:solidFill>
                  <a:srgbClr val="EFDBC7">
                    <a:alpha val="69803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49" name="Google Shape;549;p24"/>
                <p:cNvSpPr/>
                <p:nvPr/>
              </p:nvSpPr>
              <p:spPr>
                <a:xfrm>
                  <a:off x="3413760" y="477520"/>
                  <a:ext cx="5557520" cy="5557520"/>
                </a:xfrm>
                <a:prstGeom prst="ellipse">
                  <a:avLst/>
                </a:prstGeom>
                <a:noFill/>
                <a:ln w="12700" cap="flat" cmpd="sng">
                  <a:solidFill>
                    <a:schemeClr val="lt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550" name="Google Shape;550;p24"/>
            <p:cNvSpPr txBox="1"/>
            <p:nvPr/>
          </p:nvSpPr>
          <p:spPr>
            <a:xfrm>
              <a:off x="4485866" y="2772253"/>
              <a:ext cx="3446666" cy="12293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400" b="1">
                  <a:solidFill>
                    <a:srgbClr val="554B4B"/>
                  </a:solidFill>
                  <a:latin typeface="Arial"/>
                  <a:ea typeface="Arial"/>
                  <a:cs typeface="Arial"/>
                  <a:sym typeface="Arial"/>
                </a:rPr>
                <a:t>Thank You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>
                  <a:solidFill>
                    <a:srgbClr val="554B4B"/>
                  </a:solidFill>
                  <a:latin typeface="Arial"/>
                  <a:ea typeface="Arial"/>
                  <a:cs typeface="Arial"/>
                  <a:sym typeface="Arial"/>
                </a:rPr>
                <a:t>감사합니다</a:t>
              </a:r>
              <a:endParaRPr sz="4400">
                <a:solidFill>
                  <a:srgbClr val="554B4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6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C87661"/>
      </a:accent1>
      <a:accent2>
        <a:srgbClr val="DF9D8C"/>
      </a:accent2>
      <a:accent3>
        <a:srgbClr val="FBD6C1"/>
      </a:accent3>
      <a:accent4>
        <a:srgbClr val="BB9F9E"/>
      </a:accent4>
      <a:accent5>
        <a:srgbClr val="8F807F"/>
      </a:accent5>
      <a:accent6>
        <a:srgbClr val="726564"/>
      </a:accent6>
      <a:hlink>
        <a:srgbClr val="757070"/>
      </a:hlink>
      <a:folHlink>
        <a:srgbClr val="75707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124</Words>
  <Application>Microsoft Office PowerPoint</Application>
  <PresentationFormat>와이드스크린</PresentationFormat>
  <Paragraphs>48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굴림체</vt:lpstr>
      <vt:lpstr>Arial</vt:lpstr>
      <vt:lpstr>Consolas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PC12</dc:creator>
  <cp:lastModifiedBy>PC12</cp:lastModifiedBy>
  <cp:revision>11</cp:revision>
  <dcterms:modified xsi:type="dcterms:W3CDTF">2021-04-05T11:53:52Z</dcterms:modified>
</cp:coreProperties>
</file>